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62" r:id="rId7"/>
    <p:sldId id="263" r:id="rId8"/>
    <p:sldId id="264" r:id="rId9"/>
    <p:sldId id="265" r:id="rId10"/>
    <p:sldId id="269" r:id="rId11"/>
    <p:sldId id="267" r:id="rId12"/>
    <p:sldId id="268" r:id="rId13"/>
    <p:sldId id="271" r:id="rId14"/>
    <p:sldId id="270" r:id="rId15"/>
    <p:sldId id="266" r:id="rId16"/>
    <p:sldId id="272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C1FF5-4EE8-4803-BA3A-16A7F7179452}" v="200" dt="2024-12-03T16:35:20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Properties and Units</a:t>
            </a:r>
            <a:r>
              <a:rPr lang="en-US" baseline="0"/>
              <a:t> Registered as of 12/03/2024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Properties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Submitted Properties</c:v>
                </c:pt>
                <c:pt idx="1">
                  <c:v>Draft Properties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6656</c:v>
                </c:pt>
                <c:pt idx="1">
                  <c:v>7484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3-4D28-8C0E-441C5BF4A0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Units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Submitted Properties</c:v>
                </c:pt>
                <c:pt idx="1">
                  <c:v>Draft Properties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38339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D3-4D28-8C0E-441C5BF4A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8180624"/>
        <c:axId val="1298193584"/>
      </c:barChart>
      <c:catAx>
        <c:axId val="12981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193584"/>
        <c:crosses val="autoZero"/>
        <c:auto val="1"/>
        <c:lblAlgn val="ctr"/>
        <c:lblOffset val="100"/>
        <c:noMultiLvlLbl val="0"/>
      </c:catAx>
      <c:valAx>
        <c:axId val="129819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18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019" y="2213063"/>
            <a:ext cx="8357787" cy="2225933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19" y="4685221"/>
            <a:ext cx="410198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FD268-C36B-451C-8662-75B0DCF58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9" y="107010"/>
            <a:ext cx="939669" cy="9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8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64" y="101664"/>
            <a:ext cx="7318330" cy="939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64" y="1552074"/>
            <a:ext cx="8036786" cy="46248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FEF6D5-8E87-4199-B5AE-33AF9510C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6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20" y="101664"/>
            <a:ext cx="7326874" cy="939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2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033712-D6D8-4B16-B6CA-75F319170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2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20" y="101664"/>
            <a:ext cx="7326874" cy="939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7800F-5085-488B-9EC3-229AABEB9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9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8B6416-1B19-4495-8263-7E424A4B6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2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90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52074"/>
            <a:ext cx="7886700" cy="462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487EC-7B1F-434D-B1B3-6607F16EE920}"/>
              </a:ext>
            </a:extLst>
          </p:cNvPr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1664"/>
            <a:ext cx="7168243" cy="93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3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eil.Hytinen@health.ri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Judah.Boulet@Health.RI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93" y="682886"/>
            <a:ext cx="3546214" cy="3546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92" y="5372960"/>
            <a:ext cx="1210616" cy="12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BE66-9BBF-7FC6-EC4A-3F6D9CEF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Campaign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737F-C83D-04D5-B522-16C4BCE4E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4" y="1371803"/>
            <a:ext cx="5591498" cy="53845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Pre-registry- Lead Certificate outreach early 2024. Billboards/Social Media.</a:t>
            </a:r>
          </a:p>
          <a:p>
            <a:r>
              <a:rPr lang="en-US" dirty="0"/>
              <a:t>Press release in September.</a:t>
            </a:r>
          </a:p>
          <a:p>
            <a:r>
              <a:rPr lang="en-US" dirty="0"/>
              <a:t>Organic Social Media from outset, working with purchasing to boost message</a:t>
            </a:r>
          </a:p>
          <a:p>
            <a:r>
              <a:rPr lang="en-US" dirty="0"/>
              <a:t>RI Realtors Webinar in Sept.</a:t>
            </a:r>
          </a:p>
          <a:p>
            <a:r>
              <a:rPr lang="en-US" dirty="0"/>
              <a:t>12 Farmers Markets in Sept.</a:t>
            </a:r>
          </a:p>
          <a:p>
            <a:r>
              <a:rPr lang="en-US" dirty="0"/>
              <a:t>Housing Networks of RI Breakfast- Oct.</a:t>
            </a:r>
          </a:p>
          <a:p>
            <a:r>
              <a:rPr lang="en-US" dirty="0"/>
              <a:t>Radio and TV Ads – Mid November.</a:t>
            </a:r>
          </a:p>
          <a:p>
            <a:r>
              <a:rPr lang="en-US" dirty="0"/>
              <a:t>Registry Billboard - Mid December</a:t>
            </a:r>
          </a:p>
          <a:p>
            <a:r>
              <a:rPr lang="en-US" dirty="0"/>
              <a:t>SMS Campaign – January 2025</a:t>
            </a:r>
          </a:p>
          <a:p>
            <a:r>
              <a:rPr lang="en-US" dirty="0"/>
              <a:t>Full Multi-Media Campaign – January-May</a:t>
            </a:r>
          </a:p>
          <a:p>
            <a:r>
              <a:rPr lang="en-US" dirty="0"/>
              <a:t>Other Outreach Opportunities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25FCE-B31A-9745-4586-A4638ADAB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26" y="4725935"/>
            <a:ext cx="3599320" cy="1667232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8358BBE-D7E2-543E-DBA4-2DD1CDF87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33" y="1899066"/>
            <a:ext cx="1667232" cy="1667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B5DD2-F0B1-C410-BEEA-4C163F9F6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639" y="1371803"/>
            <a:ext cx="1883807" cy="302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8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BE66-9BBF-7FC6-EC4A-3F6D9CEF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737F-C83D-04D5-B522-16C4BCE4E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4" y="1695509"/>
            <a:ext cx="8036786" cy="462488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Tight turnaround from receiving funds in July to Phase 1 in September. – Working with state purchasing to expedite process for both phases.</a:t>
            </a:r>
          </a:p>
          <a:p>
            <a:pPr>
              <a:spcAft>
                <a:spcPts val="1200"/>
              </a:spcAft>
            </a:pPr>
            <a:r>
              <a:rPr lang="en-US" dirty="0"/>
              <a:t>Limited number of Lead Inspectors and Lead Repair Professional in State to answer the call.</a:t>
            </a:r>
          </a:p>
          <a:p>
            <a:pPr>
              <a:spcAft>
                <a:spcPts val="1200"/>
              </a:spcAft>
            </a:pPr>
            <a:r>
              <a:rPr lang="en-US" dirty="0"/>
              <a:t>Limited funding for lower income landlords to support repair costs. </a:t>
            </a:r>
          </a:p>
          <a:p>
            <a:pPr>
              <a:spcAft>
                <a:spcPts val="1200"/>
              </a:spcAft>
            </a:pPr>
            <a:r>
              <a:rPr lang="en-US" dirty="0"/>
              <a:t>Historic Homes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0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AA0F-289E-A5BD-B310-1D66597B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– Access to Lead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7E66-FA23-13DA-959B-12A84D28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06" y="1488141"/>
            <a:ext cx="8133193" cy="50563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Number of Lead Inspectors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September 1, 2024 we had 38 licensed lead inspectors and roughly 30 </a:t>
            </a:r>
            <a:r>
              <a:rPr lang="en-US" u="sng" dirty="0">
                <a:solidFill>
                  <a:srgbClr val="000000"/>
                </a:solidFill>
              </a:rPr>
              <a:t>active</a:t>
            </a:r>
            <a:r>
              <a:rPr lang="en-US" dirty="0">
                <a:solidFill>
                  <a:srgbClr val="000000"/>
                </a:solidFill>
              </a:rPr>
              <a:t> inspectors in the field.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Since October 24th we have licensed an additional 32 inspectors.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Held two 8-hour training courses for out of state inspectors to get them licensed in RI.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Three additional in-state inspectors finished apprenticeship and licensed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No Lead Inspector class scheduled by only licensed training provider.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While rigorous, state regulations for licensing are consistent with other states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We do not regulate pricing; with the increased supply we hope pricing will stabilize</a:t>
            </a:r>
          </a:p>
        </p:txBody>
      </p:sp>
    </p:spTree>
    <p:extLst>
      <p:ext uri="{BB962C8B-B14F-4D97-AF65-F5344CB8AC3E}">
        <p14:creationId xmlns:p14="http://schemas.microsoft.com/office/powerpoint/2010/main" val="3578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AA0F-289E-A5BD-B310-1D66597B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7E66-FA23-13DA-959B-12A84D28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1372780"/>
            <a:ext cx="8318126" cy="52042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Funding for Lead Repairs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Providence Lead-Safe Program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Woonsocket Lead-Safe Program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Revolving Fund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Without additional funding landlords may raise rent to cover costs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91440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Lead Safe Repair Workforce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Increased demand for licensed lead professionals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8 Asbestos contractors to become lead contractors end of January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14 inmates trained and licensed as lead workers upon release.</a:t>
            </a:r>
          </a:p>
          <a:p>
            <a:pPr marL="1371600" lvl="3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Historic Homes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Expensive to make lead-safe, wood on wood windows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Amended guidance on double hung windows to help while ensuring safety. 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2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6A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80" y="723899"/>
            <a:ext cx="2222239" cy="2222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427" y="3241301"/>
            <a:ext cx="81791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Neil Hytinen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Assistant for Administration, Legislation, and Policy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Director’s Office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Rhode Island Department of Health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Neil.Hytinen@Health.RI.gov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Judah Boulet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Poisoning Prevention Health Program Administrator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Healthy Homes and Environment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Rhode Island Department of Health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Judah.Boulet@Health.RI.gov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4" y="101665"/>
            <a:ext cx="939669" cy="93966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768DB6E-EB70-4A9B-9F13-E57F6E3D7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06" y="3026327"/>
            <a:ext cx="8357787" cy="805345"/>
          </a:xfrm>
        </p:spPr>
        <p:txBody>
          <a:bodyPr>
            <a:noAutofit/>
          </a:bodyPr>
          <a:lstStyle/>
          <a:p>
            <a:r>
              <a:rPr lang="en-US"/>
              <a:t>RI Rental Registry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B7762E1-F926-4530-8AEF-E40397C26E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0019" y="5607485"/>
            <a:ext cx="6018571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spc="-100" baseline="0">
                <a:latin typeface="Arial" panose="020B0604020202020204" pitchFamily="34" charset="0"/>
                <a:cs typeface="Arial" panose="020B0604020202020204" pitchFamily="34" charset="0"/>
              </a:rPr>
              <a:t>December 5, 2024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-100"/>
              <a:t>House Landlord Tenant Commission</a:t>
            </a:r>
            <a:endParaRPr lang="en-US" sz="2800" b="1" spc="-10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5CC284C-6D68-7EA0-BD96-BC37BEA72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02" y="1956253"/>
            <a:ext cx="2945491" cy="29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5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0665-1599-F0D7-94BD-EF257104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Childhood Lead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0057F-BD76-A899-44CB-F000FC87D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2023 there were ~990 cases of children who met the Centers for Disease Control (CDC) Blood Reference Value of 3.5 mcg/dl in Rhode Island with 130 of these with severe blood lead levels over 10+ mcg/dl</a:t>
            </a:r>
          </a:p>
          <a:p>
            <a:pPr lvl="1"/>
            <a:r>
              <a:rPr lang="en-US" dirty="0"/>
              <a:t>Almost all these cases were linked to lead paint in homes</a:t>
            </a:r>
          </a:p>
        </p:txBody>
      </p:sp>
    </p:spTree>
    <p:extLst>
      <p:ext uri="{BB962C8B-B14F-4D97-AF65-F5344CB8AC3E}">
        <p14:creationId xmlns:p14="http://schemas.microsoft.com/office/powerpoint/2010/main" val="151990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0665-1599-F0D7-94BD-EF257104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Lead Hazard Mitigation Act (LHMA)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0057F-BD76-A899-44CB-F000FC87D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</a:t>
            </a:r>
            <a:r>
              <a:rPr lang="en-US" b="1" dirty="0"/>
              <a:t>2002</a:t>
            </a:r>
            <a:r>
              <a:rPr lang="en-US" dirty="0"/>
              <a:t>, §42-128.1 the Lead Hazard Mitigation Act was passed. </a:t>
            </a:r>
          </a:p>
          <a:p>
            <a:r>
              <a:rPr lang="en-US" dirty="0"/>
              <a:t>Requires rental units of pre-1978 housing to obtain lead certificates showing lead safety.</a:t>
            </a:r>
          </a:p>
          <a:p>
            <a:r>
              <a:rPr lang="en-US" dirty="0"/>
              <a:t>Despite the LHMA, only 15-20% of the approximate 125,000 pre-1978 rental units have a lead-safe certificate.</a:t>
            </a:r>
          </a:p>
          <a:p>
            <a:pPr lvl="1"/>
            <a:r>
              <a:rPr lang="en-US" dirty="0"/>
              <a:t>Municipal enforcement not consistent across the state</a:t>
            </a:r>
          </a:p>
          <a:p>
            <a:pPr lvl="1"/>
            <a:r>
              <a:rPr lang="en-US" dirty="0"/>
              <a:t>No mechanism to identify all Pre-1978 rental units in state</a:t>
            </a:r>
          </a:p>
          <a:p>
            <a:pPr lvl="1"/>
            <a:r>
              <a:rPr lang="en-US" dirty="0"/>
              <a:t>No mechanism for state enforcement of these units to the LHMA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1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9AFA-5647-850B-86BA-EBC93B66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A3BF6-9CD6-4C3A-FCB2-B60949D0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4" y="1228166"/>
            <a:ext cx="8036786" cy="5235388"/>
          </a:xfrm>
        </p:spPr>
        <p:txBody>
          <a:bodyPr>
            <a:normAutofit fontScale="85000" lnSpcReduction="10000"/>
          </a:bodyPr>
          <a:lstStyle/>
          <a:p>
            <a:endParaRPr lang="en-US" b="1" i="0" dirty="0">
              <a:solidFill>
                <a:srgbClr val="000000"/>
              </a:solidFill>
              <a:effectLst/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In </a:t>
            </a:r>
            <a:r>
              <a:rPr lang="en-US" sz="3000" b="1" dirty="0">
                <a:solidFill>
                  <a:srgbClr val="000000"/>
                </a:solidFill>
              </a:rPr>
              <a:t>2023 </a:t>
            </a:r>
            <a:r>
              <a:rPr lang="en-US" sz="3000" dirty="0">
                <a:solidFill>
                  <a:srgbClr val="000000"/>
                </a:solidFill>
              </a:rPr>
              <a:t>LHMA was amended to remove previous exemption for owner occupied properties.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Remaining exclusions: Properties deemed Lead-safe or lead-free, Temporary, and Elderly Housing</a:t>
            </a:r>
          </a:p>
          <a:p>
            <a:endParaRPr lang="en-US" b="1" i="0" dirty="0">
              <a:solidFill>
                <a:srgbClr val="000000"/>
              </a:solidFill>
              <a:effectLst/>
            </a:endParaRPr>
          </a:p>
          <a:p>
            <a:r>
              <a:rPr lang="en-US" sz="3000" b="1" i="0" dirty="0">
                <a:solidFill>
                  <a:srgbClr val="000000"/>
                </a:solidFill>
                <a:effectLst/>
              </a:rPr>
              <a:t>R.I. Gen. Laws § 34-18-58 – Rental Registry</a:t>
            </a:r>
          </a:p>
          <a:p>
            <a:pPr lvl="1"/>
            <a:r>
              <a:rPr lang="en-US" sz="2600" dirty="0"/>
              <a:t>Went into effect June 20, 2023, contingent on funding	</a:t>
            </a:r>
          </a:p>
          <a:p>
            <a:pPr lvl="1"/>
            <a:r>
              <a:rPr lang="en-US" sz="2600" dirty="0"/>
              <a:t>Funded July 1, 2024</a:t>
            </a:r>
          </a:p>
          <a:p>
            <a:pPr lvl="1"/>
            <a:r>
              <a:rPr lang="en-US" sz="2600" dirty="0"/>
              <a:t>Rhode Island Department of Health (RIDOH) required to have a rental registry available by September 1, 2024</a:t>
            </a:r>
          </a:p>
          <a:p>
            <a:pPr lvl="2"/>
            <a:r>
              <a:rPr lang="en-US" sz="2600" dirty="0"/>
              <a:t>Gives RIDOH authority to issue civil penalties for failure to register and failure to provide a lead certificate.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1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AA0F-289E-A5BD-B310-1D66597B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for All Landlords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7E66-FA23-13DA-959B-12A84D28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4" y="1635495"/>
            <a:ext cx="8036786" cy="474765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All landlords must register with up-to-date contact information.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All Pre-1978 Units need a lead certificate to show compliance to the LHMA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Failure to register ($50/month/unit) </a:t>
            </a:r>
          </a:p>
          <a:p>
            <a:r>
              <a:rPr lang="en-US" b="0" i="0" dirty="0">
                <a:effectLst/>
              </a:rPr>
              <a:t>Failure to provide lead certificate ($125/month/unit)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Landlord may not evict for nonpayment of rent unless the landlord is registered and has applicable certificate</a:t>
            </a: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8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2647-4680-2322-BE20-7A0EC405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E07B7-B711-2603-D011-282DBD0D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Phase 1</a:t>
            </a:r>
          </a:p>
          <a:p>
            <a:pPr lvl="1"/>
            <a:r>
              <a:rPr lang="en-US" dirty="0"/>
              <a:t>Implemented for September 1, 2024, to meet statutory requirements</a:t>
            </a:r>
          </a:p>
          <a:p>
            <a:pPr lvl="2"/>
            <a:r>
              <a:rPr lang="en-US" sz="2400" dirty="0"/>
              <a:t>Registration Portal</a:t>
            </a:r>
          </a:p>
          <a:p>
            <a:pPr lvl="2"/>
            <a:r>
              <a:rPr lang="en-US" sz="2400" dirty="0"/>
              <a:t>Meets requirements (a) and (b) of 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the act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u="sng" dirty="0"/>
              <a:t>Phase 2</a:t>
            </a:r>
          </a:p>
          <a:p>
            <a:pPr lvl="1"/>
            <a:r>
              <a:rPr lang="en-US" dirty="0"/>
              <a:t>Will meet remaining requirements of the act. </a:t>
            </a:r>
            <a:endParaRPr lang="en-US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lvl="1"/>
            <a:r>
              <a:rPr lang="en-US" dirty="0"/>
              <a:t>Will allow identification of all rental units in the state</a:t>
            </a:r>
          </a:p>
          <a:p>
            <a:pPr lvl="2"/>
            <a:r>
              <a:rPr lang="en-US" sz="2200" dirty="0"/>
              <a:t>Denominator of rental housing stock will be identified</a:t>
            </a:r>
          </a:p>
          <a:p>
            <a:pPr lvl="1"/>
            <a:r>
              <a:rPr lang="en-US" dirty="0"/>
              <a:t>Vendor is secured and is in development</a:t>
            </a:r>
          </a:p>
          <a:p>
            <a:pPr lvl="1"/>
            <a:r>
              <a:rPr lang="en-US" dirty="0"/>
              <a:t>Phase 1 of Phase 2 Mid to late January</a:t>
            </a:r>
          </a:p>
          <a:p>
            <a:pPr lvl="1"/>
            <a:r>
              <a:rPr lang="en-US" dirty="0"/>
              <a:t>Full functionality by April 2025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8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8272-64D1-3DC3-C1D7-EA58DD49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Registrations to Date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0F4D43-15A1-0836-B99A-6FC3766CE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091143"/>
              </p:ext>
            </p:extLst>
          </p:nvPr>
        </p:nvGraphicFramePr>
        <p:xfrm>
          <a:off x="962395" y="1605841"/>
          <a:ext cx="7219210" cy="396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04A325-D37C-4FD0-64C3-CD58B0A71714}"/>
              </a:ext>
            </a:extLst>
          </p:cNvPr>
          <p:cNvSpPr txBox="1"/>
          <p:nvPr/>
        </p:nvSpPr>
        <p:spPr>
          <a:xfrm>
            <a:off x="962394" y="6019060"/>
            <a:ext cx="721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Draft Properties Meet Part A of Law but lacking lead certificate to complete full registration</a:t>
            </a:r>
          </a:p>
        </p:txBody>
      </p:sp>
    </p:spTree>
    <p:extLst>
      <p:ext uri="{BB962C8B-B14F-4D97-AF65-F5344CB8AC3E}">
        <p14:creationId xmlns:p14="http://schemas.microsoft.com/office/powerpoint/2010/main" val="337475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52D6-F77F-F13E-3A76-54829C80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Prior to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172D-F5AF-DC35-DDE4-A3D54D8E0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1552074"/>
            <a:ext cx="8570258" cy="5204262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We are currently focused on educating landlords about the Rental Registry Law requirements and how to come into compliance.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Education campaign targeting smaller landlords including those who are newly subject to the law (owner occupied homes).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While fines are </a:t>
            </a:r>
            <a:r>
              <a:rPr lang="en-US" sz="2400" dirty="0"/>
              <a:t>an important and necessary tool to bring landlords into compliance, implementation must be equitable.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Collecting fines is not our goal, lead-safe housing </a:t>
            </a:r>
            <a:r>
              <a:rPr lang="en-US" sz="2400" dirty="0"/>
              <a:t>is. Potential fines could be directed into coming into compliance.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5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DOH Template" id="{2FB6CC67-3D51-4429-901F-5420BD5AB3E2}" vid="{498ADE1D-078A-47A6-A949-8F5819AC1B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E043ABD4B21489A82CEA894EBC04B" ma:contentTypeVersion="" ma:contentTypeDescription="Create a new document." ma:contentTypeScope="" ma:versionID="f139e8ab52ba142a756435425047a1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51ad49ee3a4811ed0efdd12919ad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040305-9382-45C8-916B-DCC0C995D5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FA7739-002E-4D5D-865E-16948F049A15}"/>
</file>

<file path=customXml/itemProps3.xml><?xml version="1.0" encoding="utf-8"?>
<ds:datastoreItem xmlns:ds="http://schemas.openxmlformats.org/officeDocument/2006/customXml" ds:itemID="{BDE63931-3234-498B-8DA8-CA640B0DE96C}">
  <ds:schemaRefs>
    <ds:schemaRef ds:uri="9c352696-11d7-4c45-a1bc-c0e006e25d6d"/>
    <ds:schemaRef ds:uri="b1ff7e58-a74d-425b-a2c9-41bd2f26553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872</Words>
  <Application>Microsoft Office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Office Theme</vt:lpstr>
      <vt:lpstr>PowerPoint Presentation</vt:lpstr>
      <vt:lpstr>RI Rental Registry  </vt:lpstr>
      <vt:lpstr>Childhood Lead Poisoning</vt:lpstr>
      <vt:lpstr>Lead Hazard Mitigation Act (LHMA)</vt:lpstr>
      <vt:lpstr>2023 Changes</vt:lpstr>
      <vt:lpstr>Requirements for All Landlords</vt:lpstr>
      <vt:lpstr>Phased Implementation</vt:lpstr>
      <vt:lpstr>Registrations to Date</vt:lpstr>
      <vt:lpstr>Education Prior to Enforcement</vt:lpstr>
      <vt:lpstr>Education Campaign Timeline</vt:lpstr>
      <vt:lpstr>Challenges</vt:lpstr>
      <vt:lpstr>Challenges – Access to Lead Inspections</vt:lpstr>
      <vt:lpstr>Challenges Continued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RIDOH Approved PowerPoint Template Version #1</dc:title>
  <dc:creator>Byrns, Michael (RIDOH)</dc:creator>
  <cp:lastModifiedBy>Hytinen, Neil (RIDOH)</cp:lastModifiedBy>
  <cp:revision>5</cp:revision>
  <dcterms:created xsi:type="dcterms:W3CDTF">2019-05-03T18:09:29Z</dcterms:created>
  <dcterms:modified xsi:type="dcterms:W3CDTF">2024-12-04T17:12:51Z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0x010100715E043ABD4B21489A82CEA894EBC04B</vt:lpwstr>
  </property>
  <property fmtid="{D5CDD505-2E9C-101B-9397-08002B2CF9AE}" pid="3" name="MediaServiceImageTags">
    <vt:lpwstr/>
  </property>
</Properties>
</file>